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224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789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7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193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592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824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422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572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150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541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704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DA012-6278-4D92-9178-79E988E4BECC}" type="datetimeFigureOut">
              <a:rPr lang="uk-UA" smtClean="0"/>
              <a:t>20.01.2017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F7D5F-A268-47B6-B61F-E73951D8F5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26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Підсумки ЗНО 2016 з англійської мови</a:t>
            </a:r>
            <a:endParaRPr lang="uk-UA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8229600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3801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1440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uk-UA" altLang="uk-UA" sz="2000" b="1" dirty="0" smtClean="0">
              <a:solidFill>
                <a:srgbClr val="FF00FF"/>
              </a:solidFill>
              <a:latin typeface="Arial" charset="0"/>
            </a:endParaRPr>
          </a:p>
          <a:p>
            <a:pPr>
              <a:defRPr/>
            </a:pPr>
            <a:r>
              <a:rPr lang="en-US" altLang="uk-UA" sz="2000" b="1" dirty="0" smtClean="0">
                <a:solidFill>
                  <a:srgbClr val="FF00FF"/>
                </a:solidFill>
                <a:latin typeface="Arial" charset="0"/>
              </a:rPr>
              <a:t>d</a:t>
            </a:r>
            <a:r>
              <a:rPr lang="uk-UA" altLang="uk-UA" sz="2000" b="1" dirty="0">
                <a:solidFill>
                  <a:srgbClr val="FF00FF"/>
                </a:solidFill>
                <a:latin typeface="Arial" charset="0"/>
              </a:rPr>
              <a:t>. Використання граматики:</a:t>
            </a:r>
            <a:r>
              <a:rPr lang="uk-UA" altLang="uk-UA" dirty="0">
                <a:latin typeface="Arial" charset="0"/>
              </a:rPr>
              <a:t> морфологія; синтаксис; орфографія</a:t>
            </a:r>
          </a:p>
          <a:p>
            <a:pPr>
              <a:defRPr/>
            </a:pPr>
            <a:endParaRPr lang="uk-UA" altLang="uk-UA" b="1" dirty="0">
              <a:latin typeface="Arial" charset="0"/>
            </a:endParaRPr>
          </a:p>
          <a:p>
            <a:pPr algn="just">
              <a:defRPr/>
            </a:pPr>
            <a:r>
              <a:rPr lang="uk-UA" altLang="uk-UA" b="1" dirty="0">
                <a:latin typeface="Arial" charset="0"/>
              </a:rPr>
              <a:t>2 бали – </a:t>
            </a:r>
            <a:r>
              <a:rPr lang="uk-UA" altLang="uk-UA" dirty="0">
                <a:latin typeface="Arial" charset="0"/>
              </a:rPr>
              <a:t>Робота не містить помилок або наявні окремі помилки (</a:t>
            </a:r>
            <a:r>
              <a:rPr lang="uk-UA" altLang="uk-UA" b="1" dirty="0">
                <a:latin typeface="Arial" charset="0"/>
              </a:rPr>
              <a:t>не </a:t>
            </a:r>
            <a:r>
              <a:rPr lang="uk-UA" altLang="uk-UA" b="1" dirty="0" smtClean="0">
                <a:latin typeface="Arial" charset="0"/>
              </a:rPr>
              <a:t>більше восьми </a:t>
            </a:r>
            <a:r>
              <a:rPr lang="uk-UA" altLang="uk-UA" b="1" dirty="0">
                <a:latin typeface="Arial" charset="0"/>
              </a:rPr>
              <a:t>помилок</a:t>
            </a:r>
            <a:r>
              <a:rPr lang="uk-UA" altLang="uk-UA" dirty="0">
                <a:latin typeface="Arial" charset="0"/>
              </a:rPr>
              <a:t>), що не заважають розумінню </a:t>
            </a:r>
            <a:r>
              <a:rPr lang="uk-UA" altLang="uk-UA" dirty="0" smtClean="0">
                <a:latin typeface="Arial" charset="0"/>
              </a:rPr>
              <a:t>написаного</a:t>
            </a:r>
            <a:r>
              <a:rPr lang="uk-UA" altLang="uk-UA" dirty="0">
                <a:latin typeface="Arial" charset="0"/>
              </a:rPr>
              <a:t>, крім помилок  на</a:t>
            </a:r>
            <a:r>
              <a:rPr lang="uk-UA" altLang="uk-UA" dirty="0" smtClean="0">
                <a:latin typeface="Arial" charset="0"/>
              </a:rPr>
              <a:t>:</a:t>
            </a:r>
          </a:p>
          <a:p>
            <a:pPr algn="just">
              <a:defRPr/>
            </a:pPr>
            <a:endParaRPr lang="uk-UA" altLang="uk-UA" b="1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вживання числа і особи в дієслівних часових формах;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порушення порядку слів у реченні;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вживання інфінітиву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 must come; I have to come; he wants to win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тощо)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вживання незлічуваних іменників (типу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advice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defRPr/>
            </a:pPr>
            <a:endParaRPr lang="uk-UA" i="1" dirty="0"/>
          </a:p>
          <a:p>
            <a:pPr algn="just">
              <a:defRPr/>
            </a:pPr>
            <a:r>
              <a:rPr lang="uk-UA" b="1" i="1" dirty="0"/>
              <a:t>Якщо серед восьми помилок наявна помилка, що відповідає хоч одному з перерахованих вище мовних явищ, робота оцінюється в 1 тестовий бал</a:t>
            </a:r>
            <a:endParaRPr lang="uk-UA" altLang="uk-UA" b="1" dirty="0">
              <a:latin typeface="Arial" charset="0"/>
            </a:endParaRPr>
          </a:p>
          <a:p>
            <a:pPr>
              <a:defRPr/>
            </a:pPr>
            <a:endParaRPr lang="uk-UA" altLang="uk-UA" b="1" dirty="0">
              <a:latin typeface="Arial" charset="0"/>
            </a:endParaRPr>
          </a:p>
          <a:p>
            <a:pPr algn="just">
              <a:defRPr/>
            </a:pPr>
            <a:r>
              <a:rPr lang="uk-UA" altLang="uk-UA" b="1" dirty="0">
                <a:latin typeface="Arial" charset="0"/>
              </a:rPr>
              <a:t>1 бал –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Наявні помилки, що заважають розумінню написаного або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значна кількість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помилок (</a:t>
            </a:r>
            <a:r>
              <a:rPr lang="uk-UA" b="1" u="sng" dirty="0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1" u="sng" dirty="0">
                <a:latin typeface="Arial" panose="020B0604020202020204" pitchFamily="34" charset="0"/>
                <a:cs typeface="Arial" panose="020B0604020202020204" pitchFamily="34" charset="0"/>
              </a:rPr>
              <a:t>восьми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), у тому числі грубі, що не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заважають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розумінню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написаного</a:t>
            </a:r>
          </a:p>
          <a:p>
            <a:pPr>
              <a:defRPr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uk-UA" altLang="uk-UA" b="1" dirty="0">
                <a:latin typeface="Arial" charset="0"/>
              </a:rPr>
              <a:t>0 балів –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Велика кількість помилок, що унеможливлюють розуміння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написаного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6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uk-UA" altLang="uk-UA" sz="2000" b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uk-UA" altLang="uk-UA" sz="2400" b="1" dirty="0" smtClean="0">
                <a:solidFill>
                  <a:srgbClr val="FF0000"/>
                </a:solidFill>
              </a:rPr>
              <a:t>Увага</a:t>
            </a:r>
            <a:r>
              <a:rPr lang="uk-UA" altLang="uk-UA" sz="2400" b="1" dirty="0">
                <a:solidFill>
                  <a:srgbClr val="FF0000"/>
                </a:solidFill>
              </a:rPr>
              <a:t>!</a:t>
            </a:r>
            <a:endParaRPr lang="uk-UA" altLang="uk-UA" sz="2400" b="1" i="1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rabicPlain"/>
              <a:defRPr/>
            </a:pP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Якщо учасник тестування отримує оцінку 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тестових балів за критерій 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а. Змістове наповнення,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 то в такому випадку вся робота оцінюється в 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тестових балів.</a:t>
            </a:r>
          </a:p>
          <a:p>
            <a:pPr marL="342900" indent="-342900">
              <a:buFontTx/>
              <a:buAutoNum type="arabicPlain"/>
              <a:defRPr/>
            </a:pPr>
            <a:endParaRPr lang="uk-UA" altLang="uk-UA" sz="2000" i="1" dirty="0"/>
          </a:p>
          <a:p>
            <a:pPr marL="342900" indent="-342900">
              <a:buFontTx/>
              <a:buAutoNum type="arabicPlain"/>
              <a:defRPr/>
            </a:pP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Якщо учасник зовнішнього незалежного оцінювання отримує </a:t>
            </a:r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балів за один із критеріїв </a:t>
            </a:r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а. Змістове наповнення (а1, а2, а3)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, то в такому випадку за критерій </a:t>
            </a:r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с. Використання лексики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 робота оцінюється в </a:t>
            </a:r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 бал, оскільки не продемонстровано достатнього рівня володіння лексичним матеріалом з даної теми.</a:t>
            </a:r>
          </a:p>
          <a:p>
            <a:pPr marL="342900" indent="-342900">
              <a:buFontTx/>
              <a:buAutoNum type="arabicPlain"/>
              <a:defRPr/>
            </a:pPr>
            <a:endParaRPr lang="uk-UA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lain" startAt="3"/>
              <a:defRPr/>
            </a:pP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Якщо учасник тестування отримує оцінку 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тестових балів за критерій 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с. Використання лексики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d. Використання граматики,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то в такому випадку вся робота оцінюється в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0 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тестових балів.</a:t>
            </a:r>
          </a:p>
          <a:p>
            <a:pPr marL="342900" indent="-342900">
              <a:buFontTx/>
              <a:buAutoNum type="arabicPlain" startAt="3"/>
              <a:defRPr/>
            </a:pPr>
            <a:endParaRPr lang="en-US" altLang="uk-UA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lain" startAt="4"/>
              <a:defRPr/>
            </a:pPr>
            <a:r>
              <a:rPr lang="uk-UA" alt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учасник тестування не приступав до виконання завдання, </a:t>
            </a:r>
            <a:r>
              <a:rPr lang="uk-UA" alt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власне висловлення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вважається ненаписаним і вся робота оцінюється в </a:t>
            </a:r>
            <a:r>
              <a:rPr lang="uk-UA" alt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0 </a:t>
            </a:r>
            <a:r>
              <a:rPr lang="uk-UA" alt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тестових  </a:t>
            </a:r>
            <a:r>
              <a:rPr lang="uk-UA" alt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балів.</a:t>
            </a:r>
          </a:p>
        </p:txBody>
      </p:sp>
    </p:spTree>
    <p:extLst>
      <p:ext uri="{BB962C8B-B14F-4D97-AF65-F5344CB8AC3E}">
        <p14:creationId xmlns:p14="http://schemas.microsoft.com/office/powerpoint/2010/main" val="2622209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836612"/>
            <a:ext cx="8498332" cy="432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137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uk-UA" b="1" i="1" dirty="0" smtClean="0"/>
          </a:p>
          <a:p>
            <a:pPr>
              <a:defRPr/>
            </a:pPr>
            <a:endParaRPr lang="uk-UA" b="1" i="1" dirty="0"/>
          </a:p>
          <a:p>
            <a:pPr algn="ctr">
              <a:defRPr/>
            </a:pPr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а1 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– перша умова (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give the details of your arrival in Britain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Умова опрацьована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повністю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якщо надано інформацію про прибуття до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Британії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До цієї інформації обов’язково включено дату прибуття (наприклад,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of July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next Sunday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тощо),  час прибуття та/або місце зустрічі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(наприклад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in front of gate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at noon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at the main entrance of the airport at 10.30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at the bus stop near the airport at half past two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тощо)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Умова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лише згадана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якщо надано інформацію або лише щодо дати прибуття до Британії, або лише щодо часу/місця зустрічі</a:t>
            </a:r>
          </a:p>
          <a:p>
            <a:pPr>
              <a:defRPr/>
            </a:pPr>
            <a:endParaRPr lang="uk-UA" b="1" i="1" dirty="0"/>
          </a:p>
          <a:p>
            <a:pPr algn="ctr">
              <a:defRPr/>
            </a:pP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а2 – друга умова (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say what you look like to be recognized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Умова опрацьована повністю, якщо надано розгорнуту відповідь стосовно зовнішнього вигляду автора  листа: описано зовнішність, одяг, особливі прикмети/предмети, що вирізняють людину з натовпу. Наприклад: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 a tall boy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My hair is dark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 wear a butch haircut. I’ll wear a white T-shirt and jeans. In addition I’ll have a bright red cap with a star on it.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I’m on the short side. I wear my hair in a ponytail. I’ll be dressed in a blue trouser suit and will be carrying a striped backpack.</a:t>
            </a:r>
            <a:endParaRPr lang="uk-UA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Умова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лише згадана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якщо надано лише загальний опис зовнішності або </a:t>
            </a:r>
          </a:p>
          <a:p>
            <a:pPr algn="just"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одягу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що не дає можливість виділити людину з натовпу,  або лише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особлива </a:t>
            </a:r>
          </a:p>
          <a:p>
            <a:pPr algn="just"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    прикмета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Наприклад,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 an attractive girl in my mid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teens</a:t>
            </a: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I’ll be holding a </a:t>
            </a:r>
            <a:endParaRPr lang="uk-UA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uk-U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rosy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teddy bear in my hands.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uk-UA" b="1" i="1" dirty="0" smtClean="0"/>
          </a:p>
          <a:p>
            <a:pPr>
              <a:defRPr/>
            </a:pPr>
            <a:endParaRPr lang="uk-UA" b="1" i="1" dirty="0"/>
          </a:p>
          <a:p>
            <a:pPr>
              <a:defRPr/>
            </a:pPr>
            <a:endParaRPr lang="uk-UA" b="1" i="1" dirty="0" smtClean="0"/>
          </a:p>
          <a:p>
            <a:pPr algn="ctr">
              <a:defRPr/>
            </a:pPr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а3 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– третя умова (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explain what would you like to do and see in London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uk-UA" i="1" dirty="0"/>
          </a:p>
          <a:p>
            <a:pPr marL="342900" indent="-342900" algn="just">
              <a:buFontTx/>
              <a:buAutoNum type="arabicPeriod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Умова опрацьована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повністю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якщо автор пояснює , що б він хотів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побачити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 Лондоні (історичні місця, пам’ятники, архітектурні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пам’ятки тощо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з обов’язковою назвою цих місць), а також що б він хотів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зробити (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сходити на футбольний матч, концерт, познайомитися з друзями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свого друга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по листуванню, відвідати виставку, музей тощо)</a:t>
            </a:r>
          </a:p>
          <a:p>
            <a:pPr marL="342900" indent="-342900" algn="just">
              <a:buFontTx/>
              <a:buAutoNum type="arabicPeriod" startAt="2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Умова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лише згадана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якщо автор говорить тільки про те,  що б він хотів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побачити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 Лондоні, або тільки про те,  що б він хотів зробити.</a:t>
            </a:r>
          </a:p>
        </p:txBody>
      </p:sp>
    </p:spTree>
    <p:extLst>
      <p:ext uri="{BB962C8B-B14F-4D97-AF65-F5344CB8AC3E}">
        <p14:creationId xmlns:p14="http://schemas.microsoft.com/office/powerpoint/2010/main" val="3113491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</a:t>
            </a:r>
            <a:r>
              <a:rPr lang="uk-UA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апробаційної сертифікаційної роботи </a:t>
            </a:r>
            <a:r>
              <a:rPr lang="en-US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ЗНО </a:t>
            </a:r>
            <a:r>
              <a:rPr lang="uk-UA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  мов</a:t>
            </a:r>
            <a:br>
              <a:rPr lang="uk-UA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</a:t>
            </a:r>
            <a:r>
              <a:rPr lang="uk-UA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(ДПА)</a:t>
            </a:r>
            <a:r>
              <a:rPr lang="uk-UA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solidFill>
                  <a:srgbClr val="00B050"/>
                </a:solidFill>
              </a:rPr>
              <a:t/>
            </a:r>
            <a:br>
              <a:rPr lang="uk-UA" dirty="0">
                <a:solidFill>
                  <a:srgbClr val="00B050"/>
                </a:solidFill>
              </a:rPr>
            </a:b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Частина «Аудіювання» 16 завдань</a:t>
            </a:r>
          </a:p>
          <a:p>
            <a:pPr marL="0" indent="0">
              <a:buNone/>
            </a:pPr>
            <a:r>
              <a:rPr lang="uk-UA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1-6 </a:t>
            </a:r>
            <a:r>
              <a:rPr lang="uk-UA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перевірка навичок розуміти основний зміст прослуханого та вміння вибирати необхідну інформацію з прослуханого (6 тестових балів)</a:t>
            </a:r>
          </a:p>
          <a:p>
            <a:pPr marL="0" indent="0">
              <a:buNone/>
            </a:pPr>
            <a:r>
              <a:rPr lang="uk-UA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7-11 </a:t>
            </a:r>
            <a:r>
              <a:rPr lang="uk-UA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перевірка навичок повного розуміння прослуханого (5 тестових балів)</a:t>
            </a:r>
          </a:p>
          <a:p>
            <a:pPr marL="0" indent="0">
              <a:buNone/>
            </a:pPr>
            <a:r>
              <a:rPr lang="uk-UA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12-16 </a:t>
            </a:r>
            <a:r>
              <a:rPr lang="uk-UA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перевірка навичок вибіркового розуміння прослуханого (5 тестових балів)</a:t>
            </a:r>
            <a:endParaRPr lang="uk-UA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4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Частина </a:t>
            </a:r>
            <a:r>
              <a:rPr lang="uk-UA" sz="4200" b="1" dirty="0">
                <a:latin typeface="Arial" panose="020B0604020202020204" pitchFamily="34" charset="0"/>
                <a:cs typeface="Arial" panose="020B0604020202020204" pitchFamily="34" charset="0"/>
              </a:rPr>
              <a:t>«Читання» 16 завдань</a:t>
            </a:r>
            <a:endParaRPr lang="uk-UA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42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1-5 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загального розуміння тексту (5 тестових балів).</a:t>
            </a:r>
          </a:p>
          <a:p>
            <a:pPr marL="0" indent="0">
              <a:buNone/>
            </a:pPr>
            <a:r>
              <a:rPr lang="uk-UA" sz="42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6-11 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навичок </a:t>
            </a:r>
            <a:r>
              <a:rPr lang="uk-UA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пошуку необхідної інформації у читанні (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6 тестових балів)</a:t>
            </a:r>
          </a:p>
          <a:p>
            <a:pPr marL="0" indent="0">
              <a:buNone/>
            </a:pPr>
            <a:r>
              <a:rPr lang="uk-UA" sz="42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12-16 </a:t>
            </a:r>
            <a:r>
              <a:rPr lang="uk-UA" sz="42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детального розуміння тексту (5 тестових балів)</a:t>
            </a:r>
          </a:p>
          <a:p>
            <a:pPr marL="0" indent="0" algn="ctr">
              <a:buNone/>
            </a:pPr>
            <a:r>
              <a:rPr lang="uk-UA" sz="8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5390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Частина «Використання мови» 10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завдань</a:t>
            </a:r>
          </a:p>
          <a:p>
            <a:pPr algn="ctr"/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17-21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вміння розрізняти значення окремих лексичних одиниць відповідно до контексту (5 тестових балів)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22-26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граматичних навичок (5 тестових балів)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Частина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«Письмо»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27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(14 тестових балів)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Усього: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27 завдань 56 тестових балів</a:t>
            </a:r>
          </a:p>
          <a:p>
            <a:endParaRPr lang="uk-UA" sz="1400" dirty="0"/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 </a:t>
            </a: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380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endParaRPr lang="uk-UA" dirty="0"/>
          </a:p>
          <a:p>
            <a:pPr algn="ctr"/>
            <a:r>
              <a:rPr lang="uk-UA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2 (ЗНО)</a:t>
            </a:r>
            <a:endParaRPr lang="uk-UA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Частина «Читання» 11 завдань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1-5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навичок детального розуміння тексту (5 тестових балів)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6-11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перевірка розуміння структури тексту (6 тестових балів)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Частина «Використання мови» 10 завдань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12-19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вміння розрізняти значення окремих лексичних одиниць відповідно до контексту (8 тестових балів)</a:t>
            </a: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20-27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перевірка граматичних навичок (8 тестових балів)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Усього: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27 завдання (27 тестових балів)</a:t>
            </a:r>
          </a:p>
          <a:p>
            <a:endParaRPr lang="uk-UA" sz="2000" dirty="0" smtClean="0"/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Час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виконання завдань тесту: 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				ДПА		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хвилин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				ЗНО		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хвилин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Загальна кількість балів: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				ДПА		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балів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				ЗНО		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балів</a:t>
            </a:r>
          </a:p>
        </p:txBody>
      </p:sp>
    </p:spTree>
    <p:extLst>
      <p:ext uri="{BB962C8B-B14F-4D97-AF65-F5344CB8AC3E}">
        <p14:creationId xmlns:p14="http://schemas.microsoft.com/office/powerpoint/2010/main" val="675168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B1 (2018)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part of a letter you have received from your English pen-friend.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  <a:endParaRPr lang="uk-UA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letter of at least 100 words to your English pen-friend and answer the questions. Do not write your own name, any dates, addresses 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personal information. Start your letter in an appropriate way.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132856"/>
            <a:ext cx="828092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/>
              <a:t>… For my homework project I have to write about a special day or holiday that people celebrate in your country. </a:t>
            </a:r>
            <a:endParaRPr lang="uk-UA" sz="2400" i="1" dirty="0"/>
          </a:p>
          <a:p>
            <a:r>
              <a:rPr lang="en-US" sz="2400" i="1" dirty="0"/>
              <a:t>Write to me please, which special day or popular holiday should I write about? Why </a:t>
            </a:r>
            <a:r>
              <a:rPr lang="en-US" sz="2400" i="1" dirty="0" smtClean="0"/>
              <a:t>is this </a:t>
            </a:r>
            <a:r>
              <a:rPr lang="en-US" sz="2400" i="1" dirty="0"/>
              <a:t>special day or holiday </a:t>
            </a:r>
            <a:r>
              <a:rPr lang="en-US" sz="2400" i="1" dirty="0" smtClean="0"/>
              <a:t>so </a:t>
            </a:r>
            <a:r>
              <a:rPr lang="en-US" sz="2400" i="1" dirty="0"/>
              <a:t>popular in your country? What information should I include?</a:t>
            </a:r>
            <a:endParaRPr lang="uk-UA" sz="2400" i="1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3955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928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 a lot!</a:t>
            </a:r>
            <a:endParaRPr lang="uk-UA" sz="5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5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uk-UA" sz="5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solidFill>
                  <a:srgbClr val="FF0000"/>
                </a:solidFill>
              </a:rPr>
              <a:t> </a:t>
            </a:r>
            <a:endParaRPr lang="uk-UA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6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1025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015171" cy="462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90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676455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013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8532440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763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altLang="uk-U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Проблеми перевірки змісту й мовного оформлення власного висловлення ЗНО 2016 року</a:t>
            </a:r>
            <a:endParaRPr lang="uk-U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altLang="uk-UA" sz="2400" dirty="0"/>
              <a:t>Пропущені помилки та надумані </a:t>
            </a:r>
            <a:r>
              <a:rPr lang="uk-UA" altLang="uk-UA" sz="2400" dirty="0" smtClean="0"/>
              <a:t>помилки</a:t>
            </a:r>
          </a:p>
          <a:p>
            <a:pPr>
              <a:spcBef>
                <a:spcPts val="0"/>
              </a:spcBef>
            </a:pPr>
            <a:endParaRPr lang="uk-UA" altLang="uk-UA" sz="2400" dirty="0" smtClean="0"/>
          </a:p>
          <a:p>
            <a:pPr>
              <a:spcBef>
                <a:spcPts val="0"/>
              </a:spcBef>
            </a:pPr>
            <a:r>
              <a:rPr lang="uk-UA" altLang="uk-UA" sz="2400" dirty="0" smtClean="0"/>
              <a:t>Неякісне </a:t>
            </a:r>
            <a:r>
              <a:rPr lang="uk-UA" altLang="uk-UA" sz="2400" dirty="0"/>
              <a:t>застосування схеми оцінювання власного </a:t>
            </a:r>
            <a:r>
              <a:rPr lang="uk-UA" altLang="uk-UA" sz="2400" dirty="0" smtClean="0"/>
              <a:t>висловлення</a:t>
            </a:r>
          </a:p>
          <a:p>
            <a:pPr>
              <a:spcBef>
                <a:spcPts val="0"/>
              </a:spcBef>
            </a:pPr>
            <a:endParaRPr lang="uk-UA" altLang="uk-UA" sz="2400" dirty="0"/>
          </a:p>
          <a:p>
            <a:pPr>
              <a:spcBef>
                <a:spcPts val="0"/>
              </a:spcBef>
            </a:pPr>
            <a:r>
              <a:rPr lang="uk-UA" altLang="uk-UA" sz="2400" dirty="0" smtClean="0"/>
              <a:t>Розуміння </a:t>
            </a:r>
            <a:r>
              <a:rPr lang="uk-UA" altLang="uk-UA" sz="2400" dirty="0"/>
              <a:t>визначень “ умова опрацьована повністю” та “ умова лише </a:t>
            </a:r>
            <a:r>
              <a:rPr lang="uk-UA" altLang="uk-UA" sz="2400" dirty="0" smtClean="0"/>
              <a:t>згадана ”</a:t>
            </a:r>
          </a:p>
          <a:p>
            <a:pPr>
              <a:spcBef>
                <a:spcPts val="0"/>
              </a:spcBef>
            </a:pPr>
            <a:endParaRPr lang="uk-UA" altLang="uk-UA" sz="2400" dirty="0"/>
          </a:p>
          <a:p>
            <a:pPr>
              <a:spcBef>
                <a:spcPts val="0"/>
              </a:spcBef>
            </a:pPr>
            <a:r>
              <a:rPr lang="uk-UA" altLang="uk-UA" sz="2400" dirty="0" smtClean="0"/>
              <a:t>Помилки</a:t>
            </a:r>
            <a:r>
              <a:rPr lang="uk-UA" altLang="uk-UA" sz="2400" dirty="0"/>
              <a:t>, що впливають на розуміння написаного; помилки, що не </a:t>
            </a:r>
            <a:r>
              <a:rPr lang="uk-UA" altLang="uk-UA" sz="2400" dirty="0" smtClean="0"/>
              <a:t>впливають </a:t>
            </a:r>
            <a:r>
              <a:rPr lang="uk-UA" altLang="uk-UA" sz="2400" dirty="0"/>
              <a:t>на розуміння </a:t>
            </a:r>
            <a:r>
              <a:rPr lang="uk-UA" altLang="uk-UA" sz="2400" dirty="0" smtClean="0"/>
              <a:t>написаного</a:t>
            </a:r>
          </a:p>
          <a:p>
            <a:pPr>
              <a:spcBef>
                <a:spcPts val="0"/>
              </a:spcBef>
            </a:pPr>
            <a:endParaRPr lang="uk-UA" altLang="uk-UA" sz="2400" dirty="0"/>
          </a:p>
          <a:p>
            <a:pPr>
              <a:spcBef>
                <a:spcPts val="0"/>
              </a:spcBef>
            </a:pPr>
            <a:r>
              <a:rPr lang="uk-UA" altLang="uk-UA" sz="2400" dirty="0" smtClean="0"/>
              <a:t>Вимоги </a:t>
            </a:r>
            <a:r>
              <a:rPr lang="uk-UA" altLang="uk-UA" sz="2400" dirty="0"/>
              <a:t>дотримання формату письмового </a:t>
            </a:r>
            <a:r>
              <a:rPr lang="uk-UA" altLang="uk-UA" sz="2400" dirty="0" smtClean="0"/>
              <a:t>висловлення</a:t>
            </a:r>
          </a:p>
          <a:p>
            <a:pPr>
              <a:spcBef>
                <a:spcPts val="0"/>
              </a:spcBef>
            </a:pPr>
            <a:endParaRPr lang="uk-UA" altLang="uk-UA" sz="2400" dirty="0"/>
          </a:p>
          <a:p>
            <a:pPr>
              <a:spcBef>
                <a:spcPts val="0"/>
              </a:spcBef>
            </a:pPr>
            <a:r>
              <a:rPr lang="uk-UA" altLang="uk-UA" sz="2400" dirty="0" smtClean="0"/>
              <a:t>Підрахунок </a:t>
            </a:r>
            <a:r>
              <a:rPr lang="uk-UA" altLang="uk-UA" sz="2400" dirty="0"/>
              <a:t>помилок у роботі</a:t>
            </a:r>
          </a:p>
          <a:p>
            <a:pPr>
              <a:spcBef>
                <a:spcPts val="0"/>
              </a:spcBef>
            </a:pP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88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altLang="uk-U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КРИТЕРІЇ ОЦІНЮВАННЯ ЗМІСТУ ПИСЬМОВОГО ВИСЛОВЛЕННЯ</a:t>
            </a:r>
            <a:r>
              <a:rPr lang="en-US" altLang="uk-U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uk-U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uk-U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ЗНО </a:t>
            </a:r>
            <a:r>
              <a:rPr lang="uk-UA" altLang="uk-UA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altLang="uk-UA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uk-UA" altLang="uk-U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РОКУ З ІНОЗЕМНИХ МОВ</a:t>
            </a:r>
            <a:endParaRPr lang="uk-UA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90000"/>
              </a:lnSpc>
              <a:buNone/>
            </a:pPr>
            <a:endParaRPr lang="uk-UA" altLang="uk-UA" sz="4400" b="1" dirty="0" smtClean="0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uk-UA" altLang="uk-UA" sz="4400" b="1" dirty="0" smtClean="0">
                <a:solidFill>
                  <a:schemeClr val="hlink"/>
                </a:solidFill>
              </a:rPr>
              <a:t>Мета </a:t>
            </a:r>
            <a:r>
              <a:rPr lang="uk-UA" altLang="uk-UA" sz="4400" b="1" dirty="0">
                <a:solidFill>
                  <a:schemeClr val="hlink"/>
                </a:solidFill>
              </a:rPr>
              <a:t>– оцінити рівень сформованості навичок та </a:t>
            </a:r>
            <a:r>
              <a:rPr lang="uk-UA" altLang="uk-UA" sz="4400" b="1" dirty="0" smtClean="0">
                <a:solidFill>
                  <a:schemeClr val="hlink"/>
                </a:solidFill>
              </a:rPr>
              <a:t>вмінь</a:t>
            </a:r>
          </a:p>
          <a:p>
            <a:pPr algn="ctr">
              <a:lnSpc>
                <a:spcPct val="90000"/>
              </a:lnSpc>
              <a:buNone/>
            </a:pPr>
            <a:r>
              <a:rPr lang="uk-UA" altLang="uk-UA" sz="4400" b="1" dirty="0" smtClean="0">
                <a:solidFill>
                  <a:schemeClr val="hlink"/>
                </a:solidFill>
              </a:rPr>
              <a:t> писемного </a:t>
            </a:r>
            <a:r>
              <a:rPr lang="uk-UA" altLang="uk-UA" sz="4400" b="1" dirty="0">
                <a:solidFill>
                  <a:schemeClr val="hlink"/>
                </a:solidFill>
              </a:rPr>
              <a:t>мовлення</a:t>
            </a:r>
            <a:r>
              <a:rPr lang="uk-UA" altLang="uk-UA" sz="4400" b="1" dirty="0">
                <a:solidFill>
                  <a:srgbClr val="50E657"/>
                </a:solidFill>
              </a:rPr>
              <a:t> </a:t>
            </a:r>
            <a:r>
              <a:rPr lang="uk-UA" altLang="uk-UA" sz="4400" b="1" dirty="0">
                <a:solidFill>
                  <a:schemeClr val="hlink"/>
                </a:solidFill>
              </a:rPr>
              <a:t>для</a:t>
            </a:r>
            <a:r>
              <a:rPr lang="uk-UA" altLang="uk-UA" sz="4400" b="1" dirty="0">
                <a:solidFill>
                  <a:srgbClr val="FF3300"/>
                </a:solidFill>
              </a:rPr>
              <a:t> вирішення </a:t>
            </a:r>
            <a:r>
              <a:rPr lang="uk-UA" altLang="uk-UA" sz="4400" b="1" dirty="0" smtClean="0">
                <a:solidFill>
                  <a:srgbClr val="FF3300"/>
                </a:solidFill>
              </a:rPr>
              <a:t>практичних</a:t>
            </a:r>
          </a:p>
          <a:p>
            <a:pPr algn="ctr">
              <a:lnSpc>
                <a:spcPct val="90000"/>
              </a:lnSpc>
              <a:buNone/>
            </a:pPr>
            <a:r>
              <a:rPr lang="uk-UA" altLang="uk-UA" sz="4400" b="1" dirty="0" smtClean="0">
                <a:solidFill>
                  <a:srgbClr val="FF3300"/>
                </a:solidFill>
              </a:rPr>
              <a:t> </a:t>
            </a:r>
            <a:r>
              <a:rPr lang="uk-UA" altLang="uk-UA" sz="4400" b="1" dirty="0">
                <a:solidFill>
                  <a:srgbClr val="FF3300"/>
                </a:solidFill>
              </a:rPr>
              <a:t>комунікативних цілей</a:t>
            </a:r>
            <a:r>
              <a:rPr lang="ru-RU" altLang="uk-UA" sz="4400" dirty="0">
                <a:solidFill>
                  <a:srgbClr val="FF3300"/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</a:pPr>
            <a:endParaRPr lang="uk-UA" altLang="uk-UA" b="1" dirty="0">
              <a:solidFill>
                <a:srgbClr val="FF00FF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uk-UA" altLang="uk-UA" sz="3600" b="1" dirty="0">
                <a:solidFill>
                  <a:srgbClr val="FF00FF"/>
                </a:solidFill>
                <a:latin typeface="Arial" charset="0"/>
                <a:cs typeface="Arial" charset="0"/>
              </a:rPr>
              <a:t>а. Змістове     наповнення</a:t>
            </a:r>
            <a:r>
              <a:rPr lang="uk-UA" altLang="uk-UA" b="1" dirty="0">
                <a:solidFill>
                  <a:srgbClr val="FF00FF"/>
                </a:solidFill>
                <a:latin typeface="Arial" charset="0"/>
                <a:cs typeface="Arial" charset="0"/>
              </a:rPr>
              <a:t>:</a:t>
            </a:r>
            <a:r>
              <a:rPr lang="uk-UA" altLang="uk-UA" dirty="0">
                <a:solidFill>
                  <a:srgbClr val="FF00FF"/>
                </a:solidFill>
                <a:latin typeface="Arial" charset="0"/>
                <a:cs typeface="Arial" charset="0"/>
              </a:rPr>
              <a:t> </a:t>
            </a:r>
            <a:r>
              <a:rPr lang="uk-UA" altLang="uk-UA" dirty="0">
                <a:latin typeface="Arial" charset="0"/>
                <a:cs typeface="Arial" charset="0"/>
              </a:rPr>
              <a:t>опрацювання умов, зазначених у ситуації </a:t>
            </a:r>
          </a:p>
          <a:p>
            <a:pPr>
              <a:lnSpc>
                <a:spcPct val="90000"/>
              </a:lnSpc>
              <a:buNone/>
            </a:pPr>
            <a:r>
              <a:rPr lang="uk-UA" altLang="uk-UA" dirty="0">
                <a:solidFill>
                  <a:srgbClr val="FF3300"/>
                </a:solidFill>
                <a:latin typeface="Arial" charset="0"/>
                <a:cs typeface="Arial" charset="0"/>
              </a:rPr>
              <a:t>                                                      (3 умови)</a:t>
            </a:r>
            <a:endParaRPr lang="ru-RU" altLang="uk-UA" dirty="0">
              <a:solidFill>
                <a:srgbClr val="FF3300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uk-UA" b="1" dirty="0">
                <a:latin typeface="Arial" charset="0"/>
                <a:cs typeface="Arial" charset="0"/>
              </a:rPr>
              <a:t>6</a:t>
            </a:r>
            <a:r>
              <a:rPr lang="uk-UA" altLang="uk-UA" b="1" dirty="0">
                <a:latin typeface="Arial" charset="0"/>
                <a:cs typeface="Arial" charset="0"/>
              </a:rPr>
              <a:t> балів</a:t>
            </a:r>
            <a:r>
              <a:rPr lang="en-US" altLang="uk-UA" dirty="0">
                <a:latin typeface="Arial" charset="0"/>
                <a:cs typeface="Arial" charset="0"/>
              </a:rPr>
              <a:t> - </a:t>
            </a:r>
            <a:r>
              <a:rPr lang="uk-UA" altLang="uk-UA" dirty="0">
                <a:latin typeface="Arial" charset="0"/>
                <a:cs typeface="Arial" charset="0"/>
              </a:rPr>
              <a:t>Комунікативний намір письмового висловлення реалізовано </a:t>
            </a:r>
            <a:endParaRPr lang="en-US" altLang="uk-UA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uk-UA" dirty="0">
                <a:latin typeface="Arial" charset="0"/>
                <a:cs typeface="Arial" charset="0"/>
              </a:rPr>
              <a:t>              </a:t>
            </a:r>
            <a:r>
              <a:rPr lang="uk-UA" altLang="uk-UA" b="1" dirty="0">
                <a:latin typeface="Arial" charset="0"/>
                <a:cs typeface="Arial" charset="0"/>
              </a:rPr>
              <a:t>повністю, усі три умови, зазначені в ситуації, опрацьовані</a:t>
            </a:r>
            <a:r>
              <a:rPr lang="uk-UA" altLang="uk-UA" b="1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en-US" altLang="uk-UA" b="1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uk-UA" altLang="uk-UA" b="1" dirty="0">
                <a:latin typeface="Arial" charset="0"/>
                <a:cs typeface="Arial" charset="0"/>
              </a:rPr>
              <a:t>4 бали</a:t>
            </a:r>
            <a:r>
              <a:rPr lang="ru-RU" altLang="uk-UA" dirty="0">
                <a:latin typeface="Arial" charset="0"/>
                <a:cs typeface="Arial" charset="0"/>
              </a:rPr>
              <a:t> </a:t>
            </a:r>
            <a:r>
              <a:rPr lang="en-US" altLang="uk-UA" dirty="0">
                <a:latin typeface="Arial" charset="0"/>
                <a:cs typeface="Arial" charset="0"/>
              </a:rPr>
              <a:t>- </a:t>
            </a:r>
            <a:r>
              <a:rPr lang="uk-UA" altLang="uk-UA" dirty="0">
                <a:latin typeface="Arial" charset="0"/>
                <a:cs typeface="Arial" charset="0"/>
              </a:rPr>
              <a:t>Комунікативний намір письмового висловлення реалізовано </a:t>
            </a:r>
            <a:r>
              <a:rPr lang="uk-UA" altLang="uk-UA" b="1" dirty="0">
                <a:latin typeface="Arial" charset="0"/>
                <a:cs typeface="Arial" charset="0"/>
              </a:rPr>
              <a:t>в </a:t>
            </a:r>
          </a:p>
          <a:p>
            <a:pPr>
              <a:lnSpc>
                <a:spcPct val="90000"/>
              </a:lnSpc>
              <a:buNone/>
            </a:pPr>
            <a:r>
              <a:rPr lang="uk-UA" altLang="uk-UA" b="1" dirty="0">
                <a:latin typeface="Arial" charset="0"/>
                <a:cs typeface="Arial" charset="0"/>
              </a:rPr>
              <a:t>              цілому</a:t>
            </a:r>
            <a:r>
              <a:rPr lang="uk-UA" altLang="uk-UA" dirty="0">
                <a:latin typeface="Arial" charset="0"/>
                <a:cs typeface="Arial" charset="0"/>
              </a:rPr>
              <a:t>. Опрацьовано </a:t>
            </a:r>
            <a:r>
              <a:rPr lang="uk-UA" altLang="uk-UA" b="1" dirty="0">
                <a:latin typeface="Arial" charset="0"/>
                <a:cs typeface="Arial" charset="0"/>
              </a:rPr>
              <a:t>дві умови</a:t>
            </a:r>
            <a:r>
              <a:rPr lang="uk-UA" altLang="uk-UA" dirty="0">
                <a:latin typeface="Arial" charset="0"/>
                <a:cs typeface="Arial" charset="0"/>
              </a:rPr>
              <a:t>, зазначені в ситуації. </a:t>
            </a:r>
            <a:endParaRPr lang="uk-UA" altLang="uk-UA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altLang="uk-UA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uk-UA" altLang="uk-UA" b="1" dirty="0">
                <a:latin typeface="Arial" charset="0"/>
                <a:cs typeface="Arial" charset="0"/>
              </a:rPr>
              <a:t>2 бали</a:t>
            </a:r>
            <a:r>
              <a:rPr lang="en-US" altLang="uk-UA" b="1" dirty="0">
                <a:latin typeface="Arial" charset="0"/>
                <a:cs typeface="Arial" charset="0"/>
              </a:rPr>
              <a:t> – </a:t>
            </a:r>
            <a:r>
              <a:rPr lang="uk-UA" altLang="uk-UA" b="1" dirty="0">
                <a:latin typeface="Arial" charset="0"/>
                <a:cs typeface="Arial" charset="0"/>
              </a:rPr>
              <a:t>Досягнення комунікативної мети розглядається як спроба.</a:t>
            </a:r>
            <a:r>
              <a:rPr lang="uk-UA" altLang="uk-UA" dirty="0">
                <a:latin typeface="Arial" charset="0"/>
                <a:cs typeface="Arial" charset="0"/>
              </a:rPr>
              <a:t> </a:t>
            </a:r>
            <a:endParaRPr lang="en-US" altLang="uk-UA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uk-UA" dirty="0">
                <a:latin typeface="Arial" charset="0"/>
                <a:cs typeface="Arial" charset="0"/>
              </a:rPr>
              <a:t>               </a:t>
            </a:r>
            <a:r>
              <a:rPr lang="uk-UA" altLang="uk-UA" dirty="0">
                <a:latin typeface="Arial" charset="0"/>
                <a:cs typeface="Arial" charset="0"/>
              </a:rPr>
              <a:t>Опрацьовано </a:t>
            </a:r>
            <a:r>
              <a:rPr lang="uk-UA" altLang="uk-UA" b="1" dirty="0">
                <a:latin typeface="Arial" charset="0"/>
                <a:cs typeface="Arial" charset="0"/>
              </a:rPr>
              <a:t>лише одну умову </a:t>
            </a:r>
            <a:r>
              <a:rPr lang="uk-UA" altLang="uk-UA" dirty="0">
                <a:latin typeface="Arial" charset="0"/>
                <a:cs typeface="Arial" charset="0"/>
              </a:rPr>
              <a:t>із  зазначених у ситуації. </a:t>
            </a:r>
            <a:endParaRPr lang="uk-UA" altLang="uk-UA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ru-RU" altLang="uk-UA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uk-UA" altLang="uk-UA" b="1" dirty="0">
                <a:latin typeface="Arial" charset="0"/>
                <a:cs typeface="Arial" charset="0"/>
              </a:rPr>
              <a:t>0 балів</a:t>
            </a:r>
            <a:r>
              <a:rPr lang="en-US" altLang="uk-UA" b="1" dirty="0">
                <a:latin typeface="Arial" charset="0"/>
                <a:cs typeface="Arial" charset="0"/>
              </a:rPr>
              <a:t> - </a:t>
            </a:r>
            <a:r>
              <a:rPr lang="uk-UA" altLang="uk-UA" b="1" dirty="0">
                <a:latin typeface="Arial" charset="0"/>
                <a:cs typeface="Arial" charset="0"/>
              </a:rPr>
              <a:t> </a:t>
            </a:r>
            <a:r>
              <a:rPr lang="uk-UA" altLang="uk-UA" dirty="0">
                <a:latin typeface="Arial" charset="0"/>
                <a:cs typeface="Arial" charset="0"/>
              </a:rPr>
              <a:t>Письмове висловлення не відповідає умовам, зазначеним у </a:t>
            </a:r>
          </a:p>
          <a:p>
            <a:pPr>
              <a:lnSpc>
                <a:spcPct val="90000"/>
              </a:lnSpc>
              <a:buNone/>
            </a:pPr>
            <a:r>
              <a:rPr lang="uk-UA" altLang="uk-UA" dirty="0">
                <a:latin typeface="Arial" charset="0"/>
                <a:cs typeface="Arial" charset="0"/>
              </a:rPr>
              <a:t>               ситуації  (жодна з умов не опрацьована). Комунікативний намір</a:t>
            </a:r>
          </a:p>
          <a:p>
            <a:pPr>
              <a:lnSpc>
                <a:spcPct val="90000"/>
              </a:lnSpc>
              <a:buNone/>
            </a:pPr>
            <a:r>
              <a:rPr lang="uk-UA" altLang="uk-UA" dirty="0">
                <a:latin typeface="Arial" charset="0"/>
                <a:cs typeface="Arial" charset="0"/>
              </a:rPr>
              <a:t>                 письмового висловлювання </a:t>
            </a:r>
            <a:r>
              <a:rPr lang="uk-UA" altLang="uk-UA" b="1" dirty="0">
                <a:latin typeface="Arial" charset="0"/>
                <a:cs typeface="Arial" charset="0"/>
              </a:rPr>
              <a:t>не реалізовано</a:t>
            </a:r>
            <a:r>
              <a:rPr lang="uk-UA" altLang="uk-UA" dirty="0">
                <a:latin typeface="Arial" charset="0"/>
                <a:cs typeface="Arial" charset="0"/>
              </a:rPr>
              <a:t>.</a:t>
            </a:r>
            <a:r>
              <a:rPr lang="ru-RU" altLang="uk-UA" dirty="0">
                <a:latin typeface="Arial" charset="0"/>
                <a:cs typeface="Arial" charset="0"/>
              </a:rPr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2792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altLang="uk-UA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altLang="uk-U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оцінюванні за критерієм  «Змістове наповнення», </a:t>
            </a:r>
          </a:p>
          <a:p>
            <a:endParaRPr lang="uk-UA" altLang="uk-U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кожна умова, що опрацьована повністю оцінюється </a:t>
            </a:r>
            <a:endParaRPr lang="uk-UA" altLang="uk-UA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altLang="uk-U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2 бали</a:t>
            </a:r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  <a:p>
            <a:endParaRPr lang="uk-UA" altLang="uk-U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кожна умова, яка лише згадана або переписана з ситуації  – </a:t>
            </a:r>
            <a:r>
              <a:rPr lang="uk-UA" altLang="uk-U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у 1 бал</a:t>
            </a:r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uk-UA" altLang="uk-U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 умова, що не опрацьована й не згадана  або переписано тексти із зошита сертифікаційної роботи– </a:t>
            </a:r>
            <a:r>
              <a:rPr lang="uk-UA" altLang="uk-U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у 0 балів</a:t>
            </a:r>
            <a:r>
              <a:rPr lang="uk-UA" alt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822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1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uk-UA" sz="2000" b="1" dirty="0">
                <a:solidFill>
                  <a:srgbClr val="FF00FF"/>
                </a:solidFill>
                <a:latin typeface="Arial" charset="0"/>
              </a:rPr>
              <a:t>b</a:t>
            </a:r>
            <a:r>
              <a:rPr lang="uk-UA" altLang="uk-UA" sz="2000" b="1" dirty="0">
                <a:solidFill>
                  <a:srgbClr val="FF00FF"/>
                </a:solidFill>
                <a:latin typeface="Arial" charset="0"/>
              </a:rPr>
              <a:t>. Структура тексту та зв’язність: </a:t>
            </a:r>
            <a:r>
              <a:rPr lang="uk-UA" altLang="uk-UA" dirty="0">
                <a:solidFill>
                  <a:srgbClr val="002060"/>
                </a:solidFill>
                <a:latin typeface="Arial" charset="0"/>
              </a:rPr>
              <a:t>логіка викладу та </a:t>
            </a:r>
            <a:r>
              <a:rPr lang="uk-UA" altLang="uk-UA" dirty="0">
                <a:latin typeface="Arial" charset="0"/>
              </a:rPr>
              <a:t>зв’язність </a:t>
            </a:r>
          </a:p>
          <a:p>
            <a:r>
              <a:rPr lang="uk-UA" altLang="uk-UA" dirty="0">
                <a:latin typeface="Arial" charset="0"/>
              </a:rPr>
              <a:t>тексту, наявність з’єднувальних елементів у тексті;</a:t>
            </a:r>
            <a:r>
              <a:rPr lang="ru-RU" altLang="uk-UA" dirty="0">
                <a:latin typeface="Arial" charset="0"/>
              </a:rPr>
              <a:t> </a:t>
            </a:r>
            <a:r>
              <a:rPr lang="uk-UA" altLang="uk-UA" dirty="0">
                <a:latin typeface="Arial" charset="0"/>
              </a:rPr>
              <a:t>відповідність письмового висловлення заданому формату</a:t>
            </a:r>
          </a:p>
          <a:p>
            <a:endParaRPr lang="uk-UA" altLang="uk-UA" b="1" dirty="0">
              <a:solidFill>
                <a:srgbClr val="FF00FF"/>
              </a:solidFill>
              <a:latin typeface="Arial" charset="0"/>
            </a:endParaRPr>
          </a:p>
          <a:p>
            <a:r>
              <a:rPr lang="en-US" altLang="uk-UA" b="1" dirty="0">
                <a:solidFill>
                  <a:srgbClr val="FF00FF"/>
                </a:solidFill>
                <a:latin typeface="Arial" charset="0"/>
              </a:rPr>
              <a:t>b</a:t>
            </a:r>
            <a:r>
              <a:rPr lang="uk-UA" altLang="uk-UA" b="1" dirty="0">
                <a:solidFill>
                  <a:srgbClr val="FF00FF"/>
                </a:solidFill>
                <a:latin typeface="Arial" charset="0"/>
              </a:rPr>
              <a:t>1.</a:t>
            </a:r>
            <a:r>
              <a:rPr lang="uk-UA" altLang="uk-UA" dirty="0">
                <a:solidFill>
                  <a:srgbClr val="FF00FF"/>
                </a:solidFill>
                <a:latin typeface="Arial" charset="0"/>
              </a:rPr>
              <a:t> </a:t>
            </a:r>
            <a:r>
              <a:rPr lang="uk-UA" altLang="uk-UA" b="1" i="1" dirty="0">
                <a:solidFill>
                  <a:srgbClr val="FF00FF"/>
                </a:solidFill>
                <a:latin typeface="Arial" charset="0"/>
              </a:rPr>
              <a:t>Зв’язність, наявність з’єднувальних елементів у тексті.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uk-UA" altLang="uk-UA" b="1" dirty="0">
                <a:latin typeface="Arial" charset="0"/>
              </a:rPr>
              <a:t>2 бали – </a:t>
            </a:r>
            <a:r>
              <a:rPr lang="uk-UA" altLang="uk-UA" dirty="0">
                <a:latin typeface="Arial" charset="0"/>
              </a:rPr>
              <a:t>Текст укладено логічно та послідовно. З’єднувальні елементи забезпечують зв'язок між частинами тексту на рівні змістових абзаців, а також окремих речень в абзацах. У тексті наявні сполучники сурядності та підрядності, слова-зв’язки, вставні слова тощо</a:t>
            </a:r>
            <a:r>
              <a:rPr lang="ru-RU" altLang="uk-UA" dirty="0">
                <a:latin typeface="Arial" charset="0"/>
              </a:rPr>
              <a:t>. 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uk-UA" altLang="uk-UA" b="1" dirty="0">
                <a:latin typeface="Arial" charset="0"/>
              </a:rPr>
              <a:t>1 бал – </a:t>
            </a:r>
            <a:r>
              <a:rPr lang="uk-UA" altLang="uk-UA" dirty="0">
                <a:latin typeface="Arial" charset="0"/>
              </a:rPr>
              <a:t>Логіка викладу частково порушена</a:t>
            </a:r>
            <a:r>
              <a:rPr lang="uk-UA" altLang="uk-UA" b="1" dirty="0">
                <a:latin typeface="Arial" charset="0"/>
              </a:rPr>
              <a:t>. </a:t>
            </a:r>
            <a:r>
              <a:rPr lang="uk-UA" altLang="uk-UA" dirty="0">
                <a:latin typeface="Arial" charset="0"/>
              </a:rPr>
              <a:t>З’єднувальні елементи між частинами тексту на рівні змістових абзаців та   окремих речень в абзацах наявні </a:t>
            </a:r>
            <a:r>
              <a:rPr lang="uk-UA" altLang="uk-UA" b="1" dirty="0">
                <a:latin typeface="Arial" charset="0"/>
              </a:rPr>
              <a:t>частково</a:t>
            </a:r>
            <a:r>
              <a:rPr lang="ru-RU" altLang="uk-UA" dirty="0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uk-UA" altLang="uk-UA" b="1" dirty="0">
                <a:latin typeface="Arial" charset="0"/>
              </a:rPr>
              <a:t>0 балів - </a:t>
            </a:r>
            <a:r>
              <a:rPr lang="uk-UA" altLang="uk-UA" dirty="0">
                <a:latin typeface="Arial" charset="0"/>
              </a:rPr>
              <a:t>З’єднувальні елементи відсутні, робота складається з набору речень</a:t>
            </a:r>
            <a:endParaRPr lang="uk-UA" altLang="uk-UA" dirty="0">
              <a:latin typeface="Times New Roman" pitchFamily="18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</a:pPr>
            <a:endParaRPr lang="uk-UA" altLang="uk-UA" b="1" dirty="0">
              <a:solidFill>
                <a:srgbClr val="FF00FF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uk-UA" b="1" dirty="0">
                <a:solidFill>
                  <a:srgbClr val="FF00FF"/>
                </a:solidFill>
                <a:latin typeface="Arial" charset="0"/>
              </a:rPr>
              <a:t>b</a:t>
            </a:r>
            <a:r>
              <a:rPr lang="uk-UA" altLang="uk-UA" b="1" dirty="0">
                <a:solidFill>
                  <a:srgbClr val="FF00FF"/>
                </a:solidFill>
                <a:latin typeface="Arial" charset="0"/>
              </a:rPr>
              <a:t>2. </a:t>
            </a:r>
            <a:r>
              <a:rPr lang="uk-UA" altLang="uk-UA" b="1" i="1" dirty="0">
                <a:solidFill>
                  <a:srgbClr val="FF00FF"/>
                </a:solidFill>
                <a:latin typeface="Arial" charset="0"/>
              </a:rPr>
              <a:t>Відповідність письмового висловлення заданому формату (особистий</a:t>
            </a:r>
          </a:p>
          <a:p>
            <a:r>
              <a:rPr lang="uk-UA" altLang="uk-UA" b="1" i="1" dirty="0">
                <a:solidFill>
                  <a:srgbClr val="FF00FF"/>
                </a:solidFill>
                <a:latin typeface="Arial" charset="0"/>
              </a:rPr>
              <a:t>      чи офіційний лист)</a:t>
            </a:r>
            <a:r>
              <a:rPr lang="ru-RU" altLang="uk-UA" dirty="0">
                <a:solidFill>
                  <a:srgbClr val="FF00FF"/>
                </a:solidFill>
                <a:latin typeface="Arial" charset="0"/>
              </a:rPr>
              <a:t> </a:t>
            </a:r>
          </a:p>
          <a:p>
            <a:pPr algn="just"/>
            <a:r>
              <a:rPr lang="uk-UA" altLang="uk-UA" b="1" dirty="0">
                <a:latin typeface="Arial" charset="0"/>
              </a:rPr>
              <a:t>2 бали – </a:t>
            </a:r>
            <a:r>
              <a:rPr lang="uk-UA" altLang="uk-UA" dirty="0">
                <a:latin typeface="Arial" charset="0"/>
              </a:rPr>
              <a:t>Стиль висловлення </a:t>
            </a:r>
            <a:r>
              <a:rPr lang="uk-UA" altLang="uk-UA" b="1" dirty="0">
                <a:latin typeface="Arial" charset="0"/>
              </a:rPr>
              <a:t>повністю</a:t>
            </a:r>
            <a:r>
              <a:rPr lang="uk-UA" altLang="uk-UA" dirty="0">
                <a:latin typeface="Arial" charset="0"/>
              </a:rPr>
              <a:t> відповідає вимогам написання </a:t>
            </a:r>
            <a:r>
              <a:rPr lang="uk-UA" altLang="uk-UA" dirty="0" smtClean="0">
                <a:latin typeface="Arial" charset="0"/>
              </a:rPr>
              <a:t>особистого   </a:t>
            </a:r>
            <a:r>
              <a:rPr lang="uk-UA" altLang="uk-UA" dirty="0">
                <a:latin typeface="Arial" charset="0"/>
              </a:rPr>
              <a:t>листа. При написанні особистого листа повинен бути використаний </a:t>
            </a:r>
            <a:r>
              <a:rPr lang="uk-UA" altLang="uk-UA" dirty="0" smtClean="0">
                <a:latin typeface="Arial" charset="0"/>
              </a:rPr>
              <a:t>неформальний </a:t>
            </a:r>
            <a:r>
              <a:rPr lang="uk-UA" altLang="uk-UA" dirty="0">
                <a:latin typeface="Arial" charset="0"/>
              </a:rPr>
              <a:t>стиль, для якого є характерним особистий тон, а також вживання прямого </a:t>
            </a:r>
            <a:r>
              <a:rPr lang="uk-UA" altLang="uk-UA" dirty="0" smtClean="0">
                <a:latin typeface="Arial" charset="0"/>
              </a:rPr>
              <a:t>   </a:t>
            </a:r>
            <a:r>
              <a:rPr lang="uk-UA" altLang="uk-UA" dirty="0">
                <a:latin typeface="Arial" charset="0"/>
              </a:rPr>
              <a:t>звернення до адресата; використання імені, а не прізвища; використання </a:t>
            </a:r>
            <a:r>
              <a:rPr lang="uk-UA" altLang="uk-UA" dirty="0" smtClean="0">
                <a:latin typeface="Arial" charset="0"/>
              </a:rPr>
              <a:t>   </a:t>
            </a:r>
            <a:r>
              <a:rPr lang="uk-UA" altLang="uk-UA" dirty="0">
                <a:latin typeface="Arial" charset="0"/>
              </a:rPr>
              <a:t>розмовних, а не літературних виразів; вживання скорочень і відповідних форм  </a:t>
            </a:r>
            <a:r>
              <a:rPr lang="uk-UA" altLang="uk-UA" dirty="0" smtClean="0">
                <a:latin typeface="Arial" charset="0"/>
              </a:rPr>
              <a:t>   </a:t>
            </a:r>
            <a:r>
              <a:rPr lang="uk-UA" altLang="uk-UA" dirty="0">
                <a:latin typeface="Arial" charset="0"/>
              </a:rPr>
              <a:t>привітання та прощання тощо. Ознаки відповідно до формату тексту  (особистий </a:t>
            </a:r>
            <a:r>
              <a:rPr lang="uk-UA" altLang="uk-UA" dirty="0" smtClean="0">
                <a:latin typeface="Arial" charset="0"/>
              </a:rPr>
              <a:t>     </a:t>
            </a:r>
            <a:r>
              <a:rPr lang="uk-UA" altLang="uk-UA" dirty="0">
                <a:latin typeface="Arial" charset="0"/>
              </a:rPr>
              <a:t>лист) </a:t>
            </a:r>
            <a:r>
              <a:rPr lang="uk-UA" altLang="uk-UA" b="1" dirty="0">
                <a:latin typeface="Arial" charset="0"/>
              </a:rPr>
              <a:t>повністю</a:t>
            </a:r>
            <a:r>
              <a:rPr lang="uk-UA" altLang="uk-UA" dirty="0">
                <a:latin typeface="Arial" charset="0"/>
              </a:rPr>
              <a:t> відповідають меті написання.</a:t>
            </a:r>
          </a:p>
        </p:txBody>
      </p:sp>
    </p:spTree>
    <p:extLst>
      <p:ext uri="{BB962C8B-B14F-4D97-AF65-F5344CB8AC3E}">
        <p14:creationId xmlns:p14="http://schemas.microsoft.com/office/powerpoint/2010/main" val="4285524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altLang="uk-UA" b="1" dirty="0" smtClean="0">
              <a:latin typeface="Arial" charset="0"/>
            </a:endParaRPr>
          </a:p>
          <a:p>
            <a:endParaRPr lang="uk-UA" altLang="uk-UA" b="1" dirty="0">
              <a:latin typeface="Arial" charset="0"/>
            </a:endParaRPr>
          </a:p>
          <a:p>
            <a:pPr algn="just"/>
            <a:r>
              <a:rPr lang="uk-UA" altLang="uk-UA" b="1" dirty="0" smtClean="0">
                <a:latin typeface="Arial" charset="0"/>
              </a:rPr>
              <a:t>1 </a:t>
            </a:r>
            <a:r>
              <a:rPr lang="uk-UA" altLang="uk-UA" b="1" dirty="0">
                <a:latin typeface="Arial" charset="0"/>
              </a:rPr>
              <a:t>бал –  </a:t>
            </a:r>
            <a:r>
              <a:rPr lang="uk-UA" altLang="uk-UA" dirty="0">
                <a:latin typeface="Arial" charset="0"/>
              </a:rPr>
              <a:t>Стиль висловлення, ознаки відповідно до формату тексту  </a:t>
            </a:r>
            <a:r>
              <a:rPr lang="uk-UA" altLang="uk-UA" b="1" dirty="0" smtClean="0">
                <a:latin typeface="Arial" charset="0"/>
              </a:rPr>
              <a:t>частково</a:t>
            </a:r>
            <a:r>
              <a:rPr lang="uk-UA" altLang="uk-UA" dirty="0" smtClean="0">
                <a:latin typeface="Arial" charset="0"/>
              </a:rPr>
              <a:t> </a:t>
            </a:r>
            <a:r>
              <a:rPr lang="uk-UA" altLang="uk-UA" dirty="0">
                <a:latin typeface="Arial" charset="0"/>
              </a:rPr>
              <a:t>відповідають меті написання, </a:t>
            </a:r>
            <a:r>
              <a:rPr lang="uk-UA" altLang="uk-UA" b="1" dirty="0">
                <a:latin typeface="Arial" charset="0"/>
              </a:rPr>
              <a:t>наявні </a:t>
            </a:r>
            <a:r>
              <a:rPr lang="uk-UA" altLang="uk-UA" b="1" dirty="0" smtClean="0">
                <a:latin typeface="Arial" charset="0"/>
              </a:rPr>
              <a:t>порушення </a:t>
            </a:r>
            <a:r>
              <a:rPr lang="uk-UA" altLang="uk-UA" dirty="0" smtClean="0">
                <a:latin typeface="Arial" charset="0"/>
              </a:rPr>
              <a:t>основних </a:t>
            </a:r>
            <a:r>
              <a:rPr lang="uk-UA" altLang="uk-UA" dirty="0">
                <a:latin typeface="Arial" charset="0"/>
              </a:rPr>
              <a:t>вимог</a:t>
            </a:r>
            <a:r>
              <a:rPr lang="uk-UA" altLang="uk-UA" dirty="0" smtClean="0">
                <a:latin typeface="Arial" charset="0"/>
              </a:rPr>
              <a:t>.</a:t>
            </a:r>
          </a:p>
          <a:p>
            <a:pPr algn="just"/>
            <a:endParaRPr lang="uk-UA" altLang="uk-UA" dirty="0">
              <a:latin typeface="Arial" charset="0"/>
            </a:endParaRPr>
          </a:p>
          <a:p>
            <a:pPr algn="just"/>
            <a:r>
              <a:rPr lang="uk-UA" altLang="uk-UA" sz="2000" b="1" dirty="0">
                <a:latin typeface="Arial" charset="0"/>
              </a:rPr>
              <a:t> </a:t>
            </a:r>
            <a:r>
              <a:rPr lang="uk-UA" altLang="uk-UA" b="1" dirty="0">
                <a:latin typeface="Arial" charset="0"/>
              </a:rPr>
              <a:t>0 балів – </a:t>
            </a:r>
            <a:r>
              <a:rPr lang="uk-UA" altLang="uk-UA" dirty="0">
                <a:latin typeface="Arial" charset="0"/>
              </a:rPr>
              <a:t>Ознаки відповідно до формату тексту </a:t>
            </a:r>
            <a:r>
              <a:rPr lang="uk-UA" altLang="uk-UA" b="1" dirty="0">
                <a:latin typeface="Arial" charset="0"/>
              </a:rPr>
              <a:t>не </a:t>
            </a:r>
            <a:r>
              <a:rPr lang="uk-UA" altLang="uk-UA" b="1" dirty="0" smtClean="0">
                <a:latin typeface="Arial" charset="0"/>
              </a:rPr>
              <a:t>відповідають </a:t>
            </a:r>
            <a:r>
              <a:rPr lang="uk-UA" altLang="uk-UA" dirty="0" smtClean="0">
                <a:latin typeface="Arial" charset="0"/>
              </a:rPr>
              <a:t>меті </a:t>
            </a:r>
            <a:r>
              <a:rPr lang="uk-UA" altLang="uk-UA" dirty="0">
                <a:latin typeface="Arial" charset="0"/>
              </a:rPr>
              <a:t>написання висловлення або </a:t>
            </a:r>
            <a:r>
              <a:rPr lang="uk-UA" altLang="uk-UA" b="1" dirty="0">
                <a:latin typeface="Arial" charset="0"/>
              </a:rPr>
              <a:t>відсутні</a:t>
            </a:r>
            <a:r>
              <a:rPr lang="uk-UA" altLang="uk-UA" dirty="0">
                <a:latin typeface="Arial" charset="0"/>
              </a:rPr>
              <a:t>.</a:t>
            </a:r>
            <a:r>
              <a:rPr lang="ru-RU" altLang="uk-UA" dirty="0">
                <a:latin typeface="Arial" charset="0"/>
              </a:rPr>
              <a:t> </a:t>
            </a:r>
            <a:endParaRPr lang="ru-RU" altLang="uk-UA" dirty="0">
              <a:solidFill>
                <a:srgbClr val="FF00FF"/>
              </a:solidFill>
              <a:latin typeface="Arial" charset="0"/>
            </a:endParaRPr>
          </a:p>
          <a:p>
            <a:endParaRPr lang="uk-UA" altLang="uk-UA" sz="2000" b="1" dirty="0">
              <a:solidFill>
                <a:srgbClr val="FF00FF"/>
              </a:solidFill>
              <a:latin typeface="Arial" charset="0"/>
            </a:endParaRPr>
          </a:p>
          <a:p>
            <a:r>
              <a:rPr lang="uk-UA" altLang="uk-UA" sz="2000" b="1" dirty="0">
                <a:solidFill>
                  <a:srgbClr val="FF00FF"/>
                </a:solidFill>
                <a:latin typeface="Arial" charset="0"/>
              </a:rPr>
              <a:t>с. Використання лексики:</a:t>
            </a:r>
            <a:r>
              <a:rPr lang="uk-UA" altLang="uk-UA" b="1" dirty="0">
                <a:latin typeface="Arial" charset="0"/>
              </a:rPr>
              <a:t> </a:t>
            </a:r>
            <a:r>
              <a:rPr lang="uk-UA" altLang="uk-UA" dirty="0">
                <a:latin typeface="Arial" charset="0"/>
              </a:rPr>
              <a:t>лексична наповнюваність, </a:t>
            </a:r>
            <a:r>
              <a:rPr lang="uk-UA" altLang="uk-UA" b="1" dirty="0">
                <a:latin typeface="Arial" charset="0"/>
              </a:rPr>
              <a:t> </a:t>
            </a:r>
            <a:r>
              <a:rPr lang="uk-UA" altLang="uk-UA" dirty="0">
                <a:latin typeface="Arial" charset="0"/>
              </a:rPr>
              <a:t>володіння лексичним </a:t>
            </a:r>
          </a:p>
          <a:p>
            <a:r>
              <a:rPr lang="uk-UA" altLang="uk-UA" dirty="0">
                <a:latin typeface="Arial" charset="0"/>
              </a:rPr>
              <a:t>                                                    матеріалом</a:t>
            </a:r>
            <a:r>
              <a:rPr lang="ru-RU" altLang="uk-UA" dirty="0">
                <a:latin typeface="Arial" charset="0"/>
              </a:rPr>
              <a:t> </a:t>
            </a:r>
          </a:p>
          <a:p>
            <a:endParaRPr lang="uk-UA" altLang="uk-UA" b="1" dirty="0">
              <a:latin typeface="Arial" charset="0"/>
            </a:endParaRPr>
          </a:p>
          <a:p>
            <a:pPr algn="just"/>
            <a:r>
              <a:rPr lang="uk-UA" altLang="uk-UA" b="1" dirty="0">
                <a:latin typeface="Arial" charset="0"/>
              </a:rPr>
              <a:t>2 бали – </a:t>
            </a:r>
            <a:r>
              <a:rPr lang="uk-UA" altLang="uk-UA" dirty="0">
                <a:latin typeface="Arial" charset="0"/>
              </a:rPr>
              <a:t>Продемонстровано достатній словниковий запас за темами </a:t>
            </a:r>
            <a:r>
              <a:rPr lang="uk-UA" altLang="uk-UA" i="1" dirty="0">
                <a:latin typeface="Arial" charset="0"/>
              </a:rPr>
              <a:t>(теми </a:t>
            </a:r>
            <a:r>
              <a:rPr lang="uk-UA" altLang="uk-UA" i="1" dirty="0" smtClean="0">
                <a:latin typeface="Arial" charset="0"/>
              </a:rPr>
              <a:t> визначаються </a:t>
            </a:r>
            <a:r>
              <a:rPr lang="uk-UA" altLang="uk-UA" i="1" dirty="0">
                <a:latin typeface="Arial" charset="0"/>
              </a:rPr>
              <a:t>відповідно до комунікативних ситуацій).</a:t>
            </a:r>
            <a:r>
              <a:rPr lang="uk-UA" altLang="uk-UA" dirty="0">
                <a:latin typeface="Arial" charset="0"/>
              </a:rPr>
              <a:t> Лексичний </a:t>
            </a:r>
            <a:r>
              <a:rPr lang="uk-UA" altLang="uk-UA" dirty="0" smtClean="0">
                <a:latin typeface="Arial" charset="0"/>
              </a:rPr>
              <a:t> </a:t>
            </a:r>
            <a:r>
              <a:rPr lang="uk-UA" altLang="uk-UA" dirty="0">
                <a:latin typeface="Arial" charset="0"/>
              </a:rPr>
              <a:t>матеріал вжито адекватно. Можлива наявність кількох лексичних </a:t>
            </a:r>
            <a:r>
              <a:rPr lang="uk-UA" altLang="uk-UA" dirty="0" smtClean="0">
                <a:latin typeface="Arial" charset="0"/>
              </a:rPr>
              <a:t>помилок </a:t>
            </a:r>
            <a:r>
              <a:rPr lang="uk-UA" altLang="uk-UA" dirty="0">
                <a:latin typeface="Arial" charset="0"/>
              </a:rPr>
              <a:t>(</a:t>
            </a:r>
            <a:r>
              <a:rPr lang="uk-UA" altLang="uk-UA" b="1" dirty="0">
                <a:latin typeface="Arial" charset="0"/>
              </a:rPr>
              <a:t>не більше трьох</a:t>
            </a:r>
            <a:r>
              <a:rPr lang="uk-UA" altLang="uk-UA" dirty="0">
                <a:latin typeface="Arial" charset="0"/>
              </a:rPr>
              <a:t>), які не впливають на адекватність сприйняття </a:t>
            </a:r>
            <a:r>
              <a:rPr lang="uk-UA" altLang="uk-UA" dirty="0" smtClean="0">
                <a:latin typeface="Arial" charset="0"/>
              </a:rPr>
              <a:t>тексту.</a:t>
            </a:r>
          </a:p>
          <a:p>
            <a:endParaRPr lang="uk-UA" altLang="uk-UA" dirty="0">
              <a:latin typeface="Arial" charset="0"/>
            </a:endParaRPr>
          </a:p>
          <a:p>
            <a:pPr algn="just"/>
            <a:r>
              <a:rPr lang="uk-UA" altLang="uk-UA" b="1" dirty="0">
                <a:latin typeface="Arial" charset="0"/>
              </a:rPr>
              <a:t>1 бал – </a:t>
            </a:r>
            <a:r>
              <a:rPr lang="uk-UA" altLang="uk-UA" dirty="0">
                <a:latin typeface="Arial" charset="0"/>
              </a:rPr>
              <a:t>Недостатній словниковий запас за темами для вирішення заданої </a:t>
            </a:r>
            <a:r>
              <a:rPr lang="uk-UA" altLang="uk-UA" dirty="0" smtClean="0">
                <a:latin typeface="Arial" charset="0"/>
              </a:rPr>
              <a:t>комунікативної </a:t>
            </a:r>
            <a:r>
              <a:rPr lang="uk-UA" altLang="uk-UA" dirty="0">
                <a:latin typeface="Arial" charset="0"/>
              </a:rPr>
              <a:t>ситуації. Або наявні лексичні помилки, що заважають </a:t>
            </a:r>
            <a:r>
              <a:rPr lang="uk-UA" altLang="uk-UA" dirty="0" smtClean="0">
                <a:latin typeface="Arial" charset="0"/>
              </a:rPr>
              <a:t>адекватному </a:t>
            </a:r>
            <a:r>
              <a:rPr lang="uk-UA" altLang="uk-UA" dirty="0">
                <a:latin typeface="Arial" charset="0"/>
              </a:rPr>
              <a:t>сприйняттю окремих висловлювань, речень або абзаців</a:t>
            </a:r>
            <a:r>
              <a:rPr lang="uk-UA" altLang="uk-UA" dirty="0" smtClean="0">
                <a:latin typeface="Arial" charset="0"/>
              </a:rPr>
              <a:t>.</a:t>
            </a:r>
          </a:p>
          <a:p>
            <a:endParaRPr lang="uk-UA" altLang="uk-UA" dirty="0">
              <a:latin typeface="Arial" charset="0"/>
            </a:endParaRPr>
          </a:p>
          <a:p>
            <a:pPr algn="just"/>
            <a:r>
              <a:rPr lang="uk-UA" altLang="uk-UA" b="1" dirty="0">
                <a:latin typeface="Arial" charset="0"/>
              </a:rPr>
              <a:t>0 балів – </a:t>
            </a:r>
            <a:r>
              <a:rPr lang="uk-UA" altLang="uk-UA" dirty="0">
                <a:latin typeface="Arial" charset="0"/>
              </a:rPr>
              <a:t>Через велику кількість лексичних помилок зміст висловлення </a:t>
            </a:r>
            <a:r>
              <a:rPr lang="uk-UA" altLang="uk-UA" dirty="0" smtClean="0">
                <a:latin typeface="Arial" charset="0"/>
              </a:rPr>
              <a:t>незрозумілий</a:t>
            </a:r>
            <a:r>
              <a:rPr lang="uk-UA" altLang="uk-UA" dirty="0">
                <a:latin typeface="Arial" charset="0"/>
              </a:rPr>
              <a:t>.</a:t>
            </a:r>
            <a:r>
              <a:rPr lang="ru-RU" altLang="uk-UA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487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1465</Words>
  <Application>Microsoft Office PowerPoint</Application>
  <PresentationFormat>Экран (4:3)</PresentationFormat>
  <Paragraphs>172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Підсумки ЗНО 2016 з англійської мови</vt:lpstr>
      <vt:lpstr>Презентация PowerPoint</vt:lpstr>
      <vt:lpstr>Презентация PowerPoint</vt:lpstr>
      <vt:lpstr>Презентация PowerPoint</vt:lpstr>
      <vt:lpstr>Проблеми перевірки змісту й мовного оформлення власного висловлення ЗНО 2016 року</vt:lpstr>
      <vt:lpstr>КРИТЕРІЇ ОЦІНЮВАННЯ ЗМІСТУ ПИСЬМОВОГО ВИСЛОВЛЕННЯ  ЗНО 2016 РОКУ З ІНОЗЕМНИХ МОВ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Структура апробаційної сертифікаційної роботи  ЗНО з іноземних  мов  Блок 1 (ДПА)  </vt:lpstr>
      <vt:lpstr>Презентация PowerPoint</vt:lpstr>
      <vt:lpstr>Презентация PowerPoint</vt:lpstr>
      <vt:lpstr>Writing B1 (2018) </vt:lpstr>
      <vt:lpstr>Презентация PowerPoint</vt:lpstr>
    </vt:vector>
  </TitlesOfParts>
  <Company>УЦОЯО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Карпова Світлана Михайлівна</dc:creator>
  <cp:lastModifiedBy>Карпова Світлана Михайлівна</cp:lastModifiedBy>
  <cp:revision>38</cp:revision>
  <dcterms:created xsi:type="dcterms:W3CDTF">2017-01-20T09:44:09Z</dcterms:created>
  <dcterms:modified xsi:type="dcterms:W3CDTF">2017-01-20T14:21:51Z</dcterms:modified>
</cp:coreProperties>
</file>